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4" r:id="rId2"/>
  </p:sldMasterIdLst>
  <p:notesMasterIdLst>
    <p:notesMasterId r:id="rId23"/>
  </p:notesMasterIdLst>
  <p:handoutMasterIdLst>
    <p:handoutMasterId r:id="rId24"/>
  </p:handoutMasterIdLst>
  <p:sldIdLst>
    <p:sldId id="600" r:id="rId3"/>
    <p:sldId id="257" r:id="rId4"/>
    <p:sldId id="642" r:id="rId5"/>
    <p:sldId id="646" r:id="rId6"/>
    <p:sldId id="640" r:id="rId7"/>
    <p:sldId id="641" r:id="rId8"/>
    <p:sldId id="647" r:id="rId9"/>
    <p:sldId id="630" r:id="rId10"/>
    <p:sldId id="645" r:id="rId11"/>
    <p:sldId id="649" r:id="rId12"/>
    <p:sldId id="650" r:id="rId13"/>
    <p:sldId id="656" r:id="rId14"/>
    <p:sldId id="655" r:id="rId15"/>
    <p:sldId id="644" r:id="rId16"/>
    <p:sldId id="643" r:id="rId17"/>
    <p:sldId id="652" r:id="rId18"/>
    <p:sldId id="651" r:id="rId19"/>
    <p:sldId id="654" r:id="rId20"/>
    <p:sldId id="653" r:id="rId21"/>
    <p:sldId id="467" r:id="rId2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C90906-DFAF-45D0-98CE-79EFB6A6D18E}">
          <p14:sldIdLst>
            <p14:sldId id="600"/>
          </p14:sldIdLst>
        </p14:section>
        <p14:section name="Punchline" id="{01DA8F56-C59C-4366-9A17-3EA5E5FC1051}">
          <p14:sldIdLst>
            <p14:sldId id="257"/>
            <p14:sldId id="642"/>
            <p14:sldId id="646"/>
            <p14:sldId id="640"/>
            <p14:sldId id="641"/>
            <p14:sldId id="647"/>
          </p14:sldIdLst>
        </p14:section>
        <p14:section name="Introduction" id="{5A703B84-0F9C-4F72-99A9-E4041C540AC6}">
          <p14:sldIdLst>
            <p14:sldId id="630"/>
            <p14:sldId id="645"/>
            <p14:sldId id="649"/>
            <p14:sldId id="650"/>
            <p14:sldId id="656"/>
            <p14:sldId id="655"/>
            <p14:sldId id="644"/>
            <p14:sldId id="643"/>
            <p14:sldId id="652"/>
            <p14:sldId id="651"/>
            <p14:sldId id="654"/>
            <p14:sldId id="653"/>
          </p14:sldIdLst>
        </p14:section>
        <p14:section name="Institutional Presentation" id="{4EDC3FFF-D703-4A9C-82BF-5E814D9B9668}">
          <p14:sldIdLst>
            <p14:sldId id="467"/>
          </p14:sldIdLst>
        </p14:section>
        <p14:section name="Project Plan and Team" id="{DC8E536D-2129-4C59-9ACE-0DD9B6626C1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a" initials="J" lastIdx="1" clrIdx="0">
    <p:extLst/>
  </p:cmAuthor>
  <p:cmAuthor id="2" name="vania castroribeiro" initials="vc" lastIdx="2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02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4391" autoAdjust="0"/>
  </p:normalViewPr>
  <p:slideViewPr>
    <p:cSldViewPr snapToGrid="0" snapToObjects="1">
      <p:cViewPr varScale="1">
        <p:scale>
          <a:sx n="68" d="100"/>
          <a:sy n="68" d="100"/>
        </p:scale>
        <p:origin x="1056" y="60"/>
      </p:cViewPr>
      <p:guideLst>
        <p:guide orient="horz" pos="3117"/>
        <p:guide orient="horz"/>
        <p:guide orient="horz" pos="3240"/>
        <p:guide pos="576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98B4A64-2F3F-4636-A7BD-D1CCFC08CF2E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3960E68-5754-47CA-B907-AD022945656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0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191CE95-A507-4A0D-AA33-8032D50792A1}" type="datetimeFigureOut">
              <a:rPr lang="pt-PT"/>
              <a:pPr>
                <a:defRPr/>
              </a:pPr>
              <a:t>17/05/2017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P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F63E0ED-E611-4851-A162-9F192A0E1E70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7072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88F50-C90B-417A-BB09-0802FC077B9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777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63E0ED-E611-4851-A162-9F192A0E1E70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0681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63E0ED-E611-4851-A162-9F192A0E1E70}" type="slidenum">
              <a:rPr lang="pt-PT" smtClean="0"/>
              <a:pPr>
                <a:defRPr/>
              </a:pPr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540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D003-5398-4616-B00F-018476EC017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2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 userDrawn="1"/>
        </p:nvGrpSpPr>
        <p:grpSpPr bwMode="auto">
          <a:xfrm>
            <a:off x="0" y="0"/>
            <a:ext cx="9144000" cy="5146675"/>
            <a:chOff x="0" y="0"/>
            <a:chExt cx="9144000" cy="514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0"/>
              <a:ext cx="9144000" cy="5146825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7" name="Picture 7" descr="icon.pdf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05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8" descr="logo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5" y="236538"/>
            <a:ext cx="1027113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55858" y="2985919"/>
            <a:ext cx="7227779" cy="857250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555750" y="4687325"/>
            <a:ext cx="7227888" cy="1831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400" cap="all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555750" y="3843338"/>
            <a:ext cx="7227888" cy="725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803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10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9144000" cy="5146825"/>
            <a:chOff x="0" y="0"/>
            <a:chExt cx="9144000" cy="5146825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5146825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7" name="Picture 6" descr="icon.pdf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30500" cy="5143500"/>
            </a:xfrm>
            <a:prstGeom prst="rect">
              <a:avLst/>
            </a:prstGeom>
          </p:spPr>
        </p:pic>
      </p:grpSp>
      <p:pic>
        <p:nvPicPr>
          <p:cNvPr id="8" name="Picture 7" descr="logo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841" y="236770"/>
            <a:ext cx="1028240" cy="411296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555858" y="2985919"/>
            <a:ext cx="7227779" cy="857250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dirty="0"/>
              <a:t>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55750" y="4687325"/>
            <a:ext cx="7227888" cy="1831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400" cap="all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dirty="0"/>
              <a:t>Data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555750" y="3843338"/>
            <a:ext cx="7227888" cy="725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 dirty="0" err="1"/>
              <a:t>Sub-Titulo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347703" y="4744558"/>
            <a:ext cx="712382" cy="273050"/>
          </a:xfrm>
          <a:prstGeom prst="rect">
            <a:avLst/>
          </a:prstGeom>
          <a:solidFill>
            <a:srgbClr val="EF4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PT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754387" y="4593451"/>
            <a:ext cx="202925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PT" b="1" dirty="0" err="1">
                <a:solidFill>
                  <a:prstClr val="white"/>
                </a:solidFill>
                <a:latin typeface="Calibri"/>
                <a:ea typeface="+mn-ea"/>
              </a:rPr>
              <a:t>Closer</a:t>
            </a:r>
            <a:r>
              <a:rPr lang="pt-PT" dirty="0">
                <a:solidFill>
                  <a:prstClr val="white"/>
                </a:solidFill>
                <a:latin typeface="Calibri"/>
                <a:ea typeface="+mn-ea"/>
              </a:rPr>
              <a:t> </a:t>
            </a:r>
            <a:r>
              <a:rPr lang="pt-PT" dirty="0" err="1">
                <a:solidFill>
                  <a:prstClr val="white"/>
                </a:solidFill>
                <a:latin typeface="Calibri"/>
                <a:ea typeface="+mn-ea"/>
              </a:rPr>
              <a:t>We</a:t>
            </a:r>
            <a:r>
              <a:rPr lang="pt-PT" dirty="0">
                <a:solidFill>
                  <a:prstClr val="white"/>
                </a:solidFill>
                <a:latin typeface="Calibri"/>
                <a:ea typeface="+mn-ea"/>
              </a:rPr>
              <a:t> </a:t>
            </a:r>
            <a:r>
              <a:rPr lang="pt-PT" dirty="0" err="1">
                <a:solidFill>
                  <a:prstClr val="white"/>
                </a:solidFill>
                <a:latin typeface="Calibri"/>
                <a:ea typeface="+mn-ea"/>
              </a:rPr>
              <a:t>Go</a:t>
            </a:r>
            <a:r>
              <a:rPr lang="pt-PT" dirty="0">
                <a:solidFill>
                  <a:prstClr val="white"/>
                </a:solidFill>
                <a:latin typeface="Calibri"/>
                <a:ea typeface="+mn-ea"/>
              </a:rPr>
              <a:t> </a:t>
            </a:r>
            <a:r>
              <a:rPr lang="pt-PT" dirty="0" err="1">
                <a:solidFill>
                  <a:prstClr val="white"/>
                </a:solidFill>
                <a:latin typeface="Calibri"/>
                <a:ea typeface="+mn-ea"/>
              </a:rPr>
              <a:t>Further</a:t>
            </a:r>
            <a:endParaRPr lang="en-US" dirty="0">
              <a:solidFill>
                <a:prstClr val="white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327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01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>
            <a:spLocks noGrp="1"/>
          </p:cNvSpPr>
          <p:nvPr>
            <p:ph type="title" hasCustomPrompt="1"/>
          </p:nvPr>
        </p:nvSpPr>
        <p:spPr>
          <a:xfrm>
            <a:off x="890962" y="1122515"/>
            <a:ext cx="7899325" cy="1996167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dirty="0"/>
              <a:t>Título Capitulo</a:t>
            </a:r>
            <a:endParaRPr lang="en-US" dirty="0"/>
          </a:p>
        </p:txBody>
      </p:sp>
      <p:pic>
        <p:nvPicPr>
          <p:cNvPr id="7" name="Picture 6" descr="logo_whit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765" y="4827057"/>
            <a:ext cx="571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0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6825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2"/>
          <p:cNvSpPr>
            <a:spLocks noGrp="1"/>
          </p:cNvSpPr>
          <p:nvPr>
            <p:ph type="title" hasCustomPrompt="1"/>
          </p:nvPr>
        </p:nvSpPr>
        <p:spPr>
          <a:xfrm>
            <a:off x="890962" y="1122515"/>
            <a:ext cx="7899325" cy="1996167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dirty="0"/>
              <a:t>Título Capitulo</a:t>
            </a:r>
            <a:endParaRPr lang="en-US" dirty="0"/>
          </a:p>
        </p:txBody>
      </p:sp>
      <p:pic>
        <p:nvPicPr>
          <p:cNvPr id="6" name="Picture 5" descr="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765" y="4827057"/>
            <a:ext cx="571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18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Nome Proposta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84578" y="384175"/>
            <a:ext cx="7566531" cy="447032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28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dirty="0"/>
              <a:t>Título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84578" y="980760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dolor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. Nulla non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purus</a:t>
            </a:r>
            <a:r>
              <a:rPr lang="it-IT" sz="1400" b="0" dirty="0">
                <a:latin typeface="+mn-lt"/>
              </a:rPr>
              <a:t>, a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Pellentesque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arcu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sodales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pretium</a:t>
            </a:r>
            <a:r>
              <a:rPr lang="it-IT" sz="1400" b="0" dirty="0">
                <a:latin typeface="+mn-lt"/>
              </a:rPr>
              <a:t> non, pulvinar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odio. Cras </a:t>
            </a:r>
            <a:r>
              <a:rPr lang="it-IT" sz="1400" b="0" dirty="0" err="1">
                <a:latin typeface="+mn-lt"/>
              </a:rPr>
              <a:t>dictum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hendrerit</a:t>
            </a:r>
            <a:r>
              <a:rPr lang="it-IT" sz="1400" b="0" dirty="0">
                <a:latin typeface="+mn-lt"/>
              </a:rPr>
              <a:t> a.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non </a:t>
            </a:r>
            <a:r>
              <a:rPr lang="it-IT" sz="1400" b="0" dirty="0" err="1">
                <a:latin typeface="+mn-lt"/>
              </a:rPr>
              <a:t>enim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suscipit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velit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Praesent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turpis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tincidunt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nec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facilisis</a:t>
            </a:r>
            <a:r>
              <a:rPr lang="it-IT" sz="1400" b="0" dirty="0">
                <a:latin typeface="+mn-lt"/>
              </a:rPr>
              <a:t> a urna. </a:t>
            </a:r>
            <a:r>
              <a:rPr lang="it-IT" sz="1400" b="0" dirty="0" err="1">
                <a:latin typeface="+mn-lt"/>
              </a:rPr>
              <a:t>Vestibulum</a:t>
            </a:r>
            <a:r>
              <a:rPr lang="it-IT" sz="1400" b="0" dirty="0">
                <a:latin typeface="+mn-lt"/>
              </a:rPr>
              <a:t> ante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primis in </a:t>
            </a:r>
            <a:r>
              <a:rPr lang="it-IT" sz="1400" b="0" dirty="0" err="1">
                <a:latin typeface="+mn-lt"/>
              </a:rPr>
              <a:t>faucibus</a:t>
            </a:r>
            <a:r>
              <a:rPr lang="it-IT" sz="1400" b="0" dirty="0">
                <a:latin typeface="+mn-lt"/>
              </a:rPr>
              <a:t> orci </a:t>
            </a:r>
            <a:r>
              <a:rPr lang="it-IT" sz="1400" b="0" dirty="0" err="1">
                <a:latin typeface="+mn-lt"/>
              </a:rPr>
              <a:t>luctus</a:t>
            </a:r>
            <a:r>
              <a:rPr lang="it-IT" sz="1400" b="0" dirty="0">
                <a:latin typeface="+mn-lt"/>
              </a:rPr>
              <a:t> et </a:t>
            </a:r>
            <a:r>
              <a:rPr lang="it-IT" sz="1400" b="0" dirty="0" err="1">
                <a:latin typeface="+mn-lt"/>
              </a:rPr>
              <a:t>ultrices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posuere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cubilia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Curae</a:t>
            </a:r>
            <a:r>
              <a:rPr lang="it-IT" sz="1400" b="0" dirty="0">
                <a:latin typeface="+mn-lt"/>
              </a:rPr>
              <a:t>;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tortor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dapibus</a:t>
            </a:r>
            <a:r>
              <a:rPr lang="it-IT" sz="1400" b="0" dirty="0">
                <a:latin typeface="+mn-lt"/>
              </a:rPr>
              <a:t> vitae </a:t>
            </a:r>
            <a:r>
              <a:rPr lang="it-IT" sz="1400" b="0" dirty="0" err="1">
                <a:latin typeface="+mn-lt"/>
              </a:rPr>
              <a:t>pharetra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laoreet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ut eros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metus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tempor</a:t>
            </a:r>
            <a:r>
              <a:rPr lang="it-IT" sz="1400" b="0" dirty="0">
                <a:latin typeface="+mn-lt"/>
              </a:rPr>
              <a:t> cursus. Morbi </a:t>
            </a:r>
            <a:r>
              <a:rPr lang="it-IT" sz="1400" b="0" dirty="0" err="1">
                <a:latin typeface="+mn-lt"/>
              </a:rPr>
              <a:t>faucibus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 id </a:t>
            </a:r>
            <a:r>
              <a:rPr lang="it-IT" sz="1400" b="0" dirty="0" err="1">
                <a:latin typeface="+mn-lt"/>
              </a:rPr>
              <a:t>aliquet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pharetra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nisl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aliquet</a:t>
            </a:r>
            <a:r>
              <a:rPr lang="it-IT" sz="1400" b="0" dirty="0">
                <a:latin typeface="+mn-lt"/>
              </a:rPr>
              <a:t> massa,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magna </a:t>
            </a: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id </a:t>
            </a:r>
            <a:r>
              <a:rPr lang="it-IT" sz="1400" b="0" dirty="0" err="1">
                <a:latin typeface="+mn-lt"/>
              </a:rPr>
              <a:t>felis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Nullam</a:t>
            </a:r>
            <a:r>
              <a:rPr lang="it-IT" sz="1400" b="0" dirty="0">
                <a:latin typeface="+mn-lt"/>
              </a:rPr>
              <a:t> id ornare </a:t>
            </a:r>
            <a:r>
              <a:rPr lang="it-IT" sz="1400" b="0" dirty="0" err="1">
                <a:latin typeface="+mn-lt"/>
              </a:rPr>
              <a:t>quam</a:t>
            </a:r>
            <a:r>
              <a:rPr lang="it-IT" sz="1400" b="0" dirty="0">
                <a:latin typeface="+mn-lt"/>
              </a:rPr>
              <a:t>. Cras </a:t>
            </a:r>
            <a:r>
              <a:rPr lang="it-IT" sz="1400" b="0" dirty="0" err="1">
                <a:latin typeface="+mn-lt"/>
              </a:rPr>
              <a:t>vel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laoreet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metus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mattis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tempor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scelerisque</a:t>
            </a:r>
            <a:r>
              <a:rPr lang="it-IT" sz="1400" b="0" dirty="0">
                <a:latin typeface="+mn-lt"/>
              </a:rPr>
              <a:t>.</a:t>
            </a:r>
          </a:p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Nullam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nec</a:t>
            </a:r>
            <a:r>
              <a:rPr lang="it-IT" sz="1400" b="0" dirty="0">
                <a:latin typeface="+mn-lt"/>
              </a:rPr>
              <a:t> eros ut ligula </a:t>
            </a:r>
            <a:r>
              <a:rPr lang="it-IT" sz="1400" b="0" dirty="0" err="1">
                <a:latin typeface="+mn-lt"/>
              </a:rPr>
              <a:t>accumsan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auctor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Quisque</a:t>
            </a:r>
            <a:r>
              <a:rPr lang="it-IT" sz="1400" b="0" dirty="0">
                <a:latin typeface="+mn-lt"/>
              </a:rPr>
              <a:t> in est </a:t>
            </a:r>
            <a:r>
              <a:rPr lang="it-IT" sz="1400" b="0" dirty="0" err="1">
                <a:latin typeface="+mn-lt"/>
              </a:rPr>
              <a:t>neque</a:t>
            </a:r>
            <a:r>
              <a:rPr lang="it-IT" sz="1400" b="0" dirty="0">
                <a:latin typeface="+mn-lt"/>
              </a:rPr>
              <a:t>. Ut </a:t>
            </a:r>
            <a:r>
              <a:rPr lang="it-IT" sz="1400" b="0" dirty="0" err="1">
                <a:latin typeface="+mn-lt"/>
              </a:rPr>
              <a:t>euismod</a:t>
            </a:r>
            <a:r>
              <a:rPr lang="it-IT" sz="1400" b="0" dirty="0">
                <a:latin typeface="+mn-lt"/>
              </a:rPr>
              <a:t> mi </a:t>
            </a:r>
            <a:r>
              <a:rPr lang="it-IT" sz="1400" b="0" dirty="0" err="1">
                <a:latin typeface="+mn-lt"/>
              </a:rPr>
              <a:t>vulputate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congue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tempus</a:t>
            </a:r>
            <a:r>
              <a:rPr lang="it-IT" sz="1400" b="0" dirty="0">
                <a:latin typeface="+mn-lt"/>
              </a:rPr>
              <a:t>. Cras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tortor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 nulla </a:t>
            </a:r>
            <a:r>
              <a:rPr lang="it-IT" sz="1400" b="0" dirty="0" err="1">
                <a:latin typeface="+mn-lt"/>
              </a:rPr>
              <a:t>porttitor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vulputate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eget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ullamcorper</a:t>
            </a:r>
            <a:r>
              <a:rPr lang="it-IT" sz="1400" b="0" dirty="0">
                <a:latin typeface="+mn-lt"/>
              </a:rPr>
              <a:t> ligula. </a:t>
            </a:r>
            <a:r>
              <a:rPr lang="it-IT" sz="1400" b="0" dirty="0" err="1">
                <a:latin typeface="+mn-lt"/>
              </a:rPr>
              <a:t>Duis</a:t>
            </a:r>
            <a:r>
              <a:rPr lang="it-IT" sz="1400" b="0" dirty="0">
                <a:latin typeface="+mn-lt"/>
              </a:rPr>
              <a:t> a est ante. Cras </a:t>
            </a:r>
            <a:r>
              <a:rPr lang="it-IT" sz="1400" b="0" dirty="0" err="1">
                <a:latin typeface="+mn-lt"/>
              </a:rPr>
              <a:t>eget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augue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tellus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Aenean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nec</a:t>
            </a:r>
            <a:r>
              <a:rPr lang="it-IT" sz="1400" b="0" dirty="0">
                <a:latin typeface="+mn-lt"/>
              </a:rPr>
              <a:t> est </a:t>
            </a:r>
            <a:r>
              <a:rPr lang="it-IT" sz="1400" b="0" dirty="0" err="1">
                <a:latin typeface="+mn-lt"/>
              </a:rPr>
              <a:t>dolor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mattis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arcu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Fusce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ultricies</a:t>
            </a:r>
            <a:r>
              <a:rPr lang="it-IT" sz="1400" b="0" dirty="0">
                <a:latin typeface="+mn-lt"/>
              </a:rPr>
              <a:t> urna </a:t>
            </a:r>
            <a:r>
              <a:rPr lang="it-IT" sz="1400" b="0" dirty="0" err="1">
                <a:latin typeface="+mn-lt"/>
              </a:rPr>
              <a:t>eget</a:t>
            </a:r>
            <a:r>
              <a:rPr lang="it-IT" sz="1400" b="0" dirty="0">
                <a:latin typeface="+mn-lt"/>
              </a:rPr>
              <a:t> ligula </a:t>
            </a:r>
            <a:r>
              <a:rPr lang="it-IT" sz="1400" b="0" dirty="0" err="1">
                <a:latin typeface="+mn-lt"/>
              </a:rPr>
              <a:t>varius</a:t>
            </a:r>
            <a:r>
              <a:rPr lang="it-IT" sz="1400" b="0" dirty="0">
                <a:latin typeface="+mn-lt"/>
              </a:rPr>
              <a:t> a </a:t>
            </a:r>
            <a:r>
              <a:rPr lang="it-IT" sz="1400" b="0" dirty="0" err="1">
                <a:latin typeface="+mn-lt"/>
              </a:rPr>
              <a:t>venenatis</a:t>
            </a:r>
            <a:r>
              <a:rPr lang="it-IT" sz="1400" b="0" dirty="0">
                <a:latin typeface="+mn-lt"/>
              </a:rPr>
              <a:t> nulla </a:t>
            </a:r>
            <a:r>
              <a:rPr lang="it-IT" sz="1400" b="0" dirty="0" err="1">
                <a:latin typeface="+mn-lt"/>
              </a:rPr>
              <a:t>placerat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Duis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congue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ultricies</a:t>
            </a:r>
            <a:r>
              <a:rPr lang="it-IT" sz="1400" b="0" dirty="0">
                <a:latin typeface="+mn-lt"/>
              </a:rPr>
              <a:t> massa </a:t>
            </a:r>
            <a:r>
              <a:rPr lang="it-IT" sz="1400" b="0" dirty="0" err="1">
                <a:latin typeface="+mn-lt"/>
              </a:rPr>
              <a:t>ac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vulputate</a:t>
            </a:r>
            <a:r>
              <a:rPr lang="it-IT" sz="1400" b="0" dirty="0">
                <a:latin typeface="+mn-lt"/>
              </a:rPr>
              <a:t>. Morbi et </a:t>
            </a:r>
            <a:r>
              <a:rPr lang="it-IT" sz="1400" b="0" dirty="0" err="1">
                <a:latin typeface="+mn-lt"/>
              </a:rPr>
              <a:t>enim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justo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Fusce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sagittis</a:t>
            </a:r>
            <a:r>
              <a:rPr lang="it-IT" sz="1400" b="0" dirty="0">
                <a:latin typeface="+mn-lt"/>
              </a:rPr>
              <a:t> eros </a:t>
            </a:r>
            <a:r>
              <a:rPr lang="it-IT" sz="1400" b="0" dirty="0" err="1">
                <a:latin typeface="+mn-lt"/>
              </a:rPr>
              <a:t>eu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tincidunt</a:t>
            </a:r>
            <a:r>
              <a:rPr lang="it-IT" sz="1400" b="0" dirty="0">
                <a:latin typeface="+mn-lt"/>
              </a:rPr>
              <a:t> viverra. </a:t>
            </a:r>
            <a:r>
              <a:rPr lang="it-IT" sz="1400" b="0" dirty="0" err="1">
                <a:latin typeface="+mn-lt"/>
              </a:rPr>
              <a:t>Suspendisse</a:t>
            </a:r>
            <a:r>
              <a:rPr lang="it-IT" sz="1400" b="0" dirty="0">
                <a:latin typeface="+mn-lt"/>
              </a:rPr>
              <a:t> potenti.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24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Texto+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Nome Proposta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84579" y="980760"/>
            <a:ext cx="2347088" cy="3063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dolor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. Nulla non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purus</a:t>
            </a:r>
            <a:r>
              <a:rPr lang="it-IT" sz="1400" b="0" dirty="0">
                <a:latin typeface="+mn-lt"/>
              </a:rPr>
              <a:t>, a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Pellentesque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arcu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sodales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pretium</a:t>
            </a:r>
            <a:r>
              <a:rPr lang="it-IT" sz="1400" b="0" dirty="0">
                <a:latin typeface="+mn-lt"/>
              </a:rPr>
              <a:t> non, pulvinar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odio. Cras </a:t>
            </a:r>
            <a:r>
              <a:rPr lang="it-IT" sz="1400" b="0" dirty="0" err="1">
                <a:latin typeface="+mn-lt"/>
              </a:rPr>
              <a:t>dictum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hendrerit</a:t>
            </a:r>
            <a:r>
              <a:rPr lang="it-IT" sz="1400" b="0" dirty="0">
                <a:latin typeface="+mn-lt"/>
              </a:rPr>
              <a:t> a.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non </a:t>
            </a:r>
            <a:r>
              <a:rPr lang="it-IT" sz="1400" b="0" dirty="0" err="1">
                <a:latin typeface="+mn-lt"/>
              </a:rPr>
              <a:t>enim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suscipit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velit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Fusce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sagittis</a:t>
            </a:r>
            <a:r>
              <a:rPr lang="it-IT" sz="1400" b="0" dirty="0">
                <a:latin typeface="+mn-lt"/>
              </a:rPr>
              <a:t> eros </a:t>
            </a:r>
            <a:r>
              <a:rPr lang="it-IT" sz="1400" b="0" dirty="0" err="1">
                <a:latin typeface="+mn-lt"/>
              </a:rPr>
              <a:t>eu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tincidunt</a:t>
            </a:r>
            <a:r>
              <a:rPr lang="it-IT" sz="1400" b="0" dirty="0">
                <a:latin typeface="+mn-lt"/>
              </a:rPr>
              <a:t> viverra. </a:t>
            </a:r>
            <a:r>
              <a:rPr lang="it-IT" sz="1400" b="0" dirty="0" err="1">
                <a:latin typeface="+mn-lt"/>
              </a:rPr>
              <a:t>Suspendisse</a:t>
            </a:r>
            <a:r>
              <a:rPr lang="it-IT" sz="1400" b="0" dirty="0">
                <a:latin typeface="+mn-lt"/>
              </a:rPr>
              <a:t> potenti.</a:t>
            </a:r>
            <a:endParaRPr lang="en-US" sz="1400" b="0" dirty="0">
              <a:latin typeface="+mn-lt"/>
            </a:endParaRPr>
          </a:p>
        </p:txBody>
      </p:sp>
      <p:sp>
        <p:nvSpPr>
          <p:cNvPr id="7" name="Title 12"/>
          <p:cNvSpPr>
            <a:spLocks noGrp="1"/>
          </p:cNvSpPr>
          <p:nvPr>
            <p:ph type="title" hasCustomPrompt="1"/>
          </p:nvPr>
        </p:nvSpPr>
        <p:spPr>
          <a:xfrm>
            <a:off x="784578" y="384175"/>
            <a:ext cx="7566531" cy="447032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28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90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udo_Texto+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Nome Proposta</a:t>
            </a:r>
            <a:endParaRPr lang="en-US" dirty="0"/>
          </a:p>
        </p:txBody>
      </p:sp>
      <p:pic>
        <p:nvPicPr>
          <p:cNvPr id="5" name="Picture 4" descr="CloudTag_Imag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950" y="976557"/>
            <a:ext cx="4605637" cy="3067576"/>
          </a:xfrm>
          <a:prstGeom prst="rect">
            <a:avLst/>
          </a:prstGeom>
          <a:ln w="38100" cap="sq">
            <a:solidFill>
              <a:srgbClr val="EF402F"/>
            </a:solidFill>
            <a:miter lim="800000"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84579" y="980760"/>
            <a:ext cx="2347088" cy="3063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dolor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. Nulla non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purus</a:t>
            </a:r>
            <a:r>
              <a:rPr lang="it-IT" sz="1400" b="0" dirty="0">
                <a:latin typeface="+mn-lt"/>
              </a:rPr>
              <a:t>, a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Pellentesque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arcu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sodales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pretium</a:t>
            </a:r>
            <a:r>
              <a:rPr lang="it-IT" sz="1400" b="0" dirty="0">
                <a:latin typeface="+mn-lt"/>
              </a:rPr>
              <a:t> non, pulvinar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odio. Cras </a:t>
            </a:r>
            <a:r>
              <a:rPr lang="it-IT" sz="1400" b="0" dirty="0" err="1">
                <a:latin typeface="+mn-lt"/>
              </a:rPr>
              <a:t>dictum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hendrerit</a:t>
            </a:r>
            <a:r>
              <a:rPr lang="it-IT" sz="1400" b="0" dirty="0">
                <a:latin typeface="+mn-lt"/>
              </a:rPr>
              <a:t> a.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non </a:t>
            </a:r>
            <a:r>
              <a:rPr lang="it-IT" sz="1400" b="0" dirty="0" err="1">
                <a:latin typeface="+mn-lt"/>
              </a:rPr>
              <a:t>enim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suscipit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velit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Fusce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sagittis</a:t>
            </a:r>
            <a:r>
              <a:rPr lang="it-IT" sz="1400" b="0" dirty="0">
                <a:latin typeface="+mn-lt"/>
              </a:rPr>
              <a:t> eros </a:t>
            </a:r>
            <a:r>
              <a:rPr lang="it-IT" sz="1400" b="0" dirty="0" err="1">
                <a:latin typeface="+mn-lt"/>
              </a:rPr>
              <a:t>eu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tincidunt</a:t>
            </a:r>
            <a:r>
              <a:rPr lang="it-IT" sz="1400" b="0" dirty="0">
                <a:latin typeface="+mn-lt"/>
              </a:rPr>
              <a:t> viverra. </a:t>
            </a:r>
            <a:r>
              <a:rPr lang="it-IT" sz="1400" b="0" dirty="0" err="1">
                <a:latin typeface="+mn-lt"/>
              </a:rPr>
              <a:t>Suspendisse</a:t>
            </a:r>
            <a:r>
              <a:rPr lang="it-IT" sz="1400" b="0" dirty="0">
                <a:latin typeface="+mn-lt"/>
              </a:rPr>
              <a:t> potenti.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9891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Nome Proposta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57288" y="1695450"/>
            <a:ext cx="6834187" cy="7651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spcBef>
                <a:spcPts val="0"/>
              </a:spcBef>
              <a:buNone/>
              <a:defRPr sz="1400" b="1" cap="all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spcBef>
                <a:spcPts val="0"/>
              </a:spcBef>
              <a:buNone/>
              <a:defRPr sz="1400" b="1" cap="all"/>
            </a:lvl2pPr>
            <a:lvl3pPr marL="914400" indent="0" algn="ctr">
              <a:spcBef>
                <a:spcPts val="0"/>
              </a:spcBef>
              <a:buNone/>
              <a:defRPr sz="1400" b="1" cap="all"/>
            </a:lvl3pPr>
            <a:lvl4pPr marL="1371600" indent="0" algn="ctr">
              <a:spcBef>
                <a:spcPts val="0"/>
              </a:spcBef>
              <a:buNone/>
              <a:defRPr sz="1400" b="1" cap="all"/>
            </a:lvl4pPr>
            <a:lvl5pPr marL="1828800" indent="0" algn="ctr">
              <a:spcBef>
                <a:spcPts val="0"/>
              </a:spcBef>
              <a:buNone/>
              <a:defRPr sz="1400" b="1" cap="all"/>
            </a:lvl5pPr>
          </a:lstStyle>
          <a:p>
            <a:pPr lvl="0"/>
            <a:r>
              <a:rPr lang="cs-CZ" dirty="0" err="1"/>
              <a:t>Etiam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tellus</a:t>
            </a:r>
            <a:r>
              <a:rPr lang="cs-CZ" dirty="0"/>
              <a:t> </a:t>
            </a:r>
            <a:r>
              <a:rPr lang="cs-CZ" dirty="0" err="1"/>
              <a:t>placerat</a:t>
            </a:r>
            <a:r>
              <a:rPr lang="cs-CZ" dirty="0"/>
              <a:t> </a:t>
            </a:r>
            <a:r>
              <a:rPr lang="cs-CZ" dirty="0" err="1"/>
              <a:t>malesuada</a:t>
            </a:r>
            <a:r>
              <a:rPr lang="cs-CZ" dirty="0"/>
              <a:t>. Donec </a:t>
            </a:r>
            <a:r>
              <a:rPr lang="cs-CZ" dirty="0" err="1"/>
              <a:t>vehicula</a:t>
            </a:r>
            <a:r>
              <a:rPr lang="cs-CZ" dirty="0"/>
              <a:t> </a:t>
            </a:r>
            <a:r>
              <a:rPr lang="cs-CZ" dirty="0" err="1"/>
              <a:t>neque</a:t>
            </a:r>
            <a:r>
              <a:rPr lang="cs-CZ" dirty="0"/>
              <a:t> </a:t>
            </a:r>
            <a:r>
              <a:rPr lang="cs-CZ" dirty="0" err="1"/>
              <a:t>ac</a:t>
            </a:r>
            <a:r>
              <a:rPr lang="cs-CZ" dirty="0"/>
              <a:t> </a:t>
            </a:r>
            <a:r>
              <a:rPr lang="cs-CZ" dirty="0" err="1"/>
              <a:t>sapien</a:t>
            </a:r>
            <a:r>
              <a:rPr lang="cs-CZ" dirty="0"/>
              <a:t> </a:t>
            </a:r>
            <a:r>
              <a:rPr lang="cs-CZ" dirty="0" err="1"/>
              <a:t>venenatis</a:t>
            </a:r>
            <a:r>
              <a:rPr lang="cs-CZ" dirty="0"/>
              <a:t> sed </a:t>
            </a:r>
            <a:r>
              <a:rPr lang="cs-CZ" dirty="0" err="1"/>
              <a:t>pretium</a:t>
            </a:r>
            <a:r>
              <a:rPr lang="cs-CZ" dirty="0"/>
              <a:t> </a:t>
            </a:r>
            <a:r>
              <a:rPr lang="cs-CZ" dirty="0" err="1"/>
              <a:t>nulla</a:t>
            </a:r>
            <a:r>
              <a:rPr lang="cs-CZ" dirty="0"/>
              <a:t> </a:t>
            </a:r>
            <a:r>
              <a:rPr lang="cs-CZ" dirty="0" err="1"/>
              <a:t>condimentum</a:t>
            </a:r>
            <a:r>
              <a:rPr lang="cs-CZ" dirty="0"/>
              <a:t>. </a:t>
            </a:r>
            <a:r>
              <a:rPr lang="cs-CZ" dirty="0" err="1"/>
              <a:t>Curabitur</a:t>
            </a:r>
            <a:r>
              <a:rPr lang="cs-CZ" dirty="0"/>
              <a:t> </a:t>
            </a:r>
            <a:r>
              <a:rPr lang="cs-CZ" dirty="0" err="1"/>
              <a:t>quis</a:t>
            </a:r>
            <a:r>
              <a:rPr lang="cs-CZ" dirty="0"/>
              <a:t> </a:t>
            </a:r>
            <a:r>
              <a:rPr lang="cs-CZ" dirty="0" err="1"/>
              <a:t>orci</a:t>
            </a:r>
            <a:r>
              <a:rPr lang="cs-CZ" dirty="0"/>
              <a:t> sem. </a:t>
            </a:r>
            <a:r>
              <a:rPr lang="cs-CZ" dirty="0" err="1"/>
              <a:t>Nullam</a:t>
            </a:r>
            <a:r>
              <a:rPr lang="cs-CZ" dirty="0"/>
              <a:t> sem </a:t>
            </a:r>
            <a:r>
              <a:rPr lang="cs-CZ" dirty="0" err="1"/>
              <a:t>magna</a:t>
            </a:r>
            <a:r>
              <a:rPr lang="cs-CZ" dirty="0"/>
              <a:t>, </a:t>
            </a:r>
            <a:r>
              <a:rPr lang="cs-CZ" dirty="0" err="1"/>
              <a:t>pulvinar</a:t>
            </a:r>
            <a:r>
              <a:rPr lang="cs-CZ" dirty="0"/>
              <a:t> non </a:t>
            </a:r>
            <a:r>
              <a:rPr lang="cs-CZ" dirty="0" err="1"/>
              <a:t>vehicula</a:t>
            </a:r>
            <a:r>
              <a:rPr lang="cs-CZ" dirty="0"/>
              <a:t> vel, </a:t>
            </a:r>
            <a:r>
              <a:rPr lang="cs-CZ" dirty="0" err="1"/>
              <a:t>lobortis</a:t>
            </a:r>
            <a:r>
              <a:rPr lang="cs-CZ" dirty="0"/>
              <a:t> </a:t>
            </a:r>
            <a:r>
              <a:rPr lang="cs-CZ" dirty="0" err="1"/>
              <a:t>eget</a:t>
            </a:r>
            <a:r>
              <a:rPr lang="cs-CZ" dirty="0"/>
              <a:t> </a:t>
            </a:r>
            <a:r>
              <a:rPr lang="cs-CZ" dirty="0" err="1"/>
              <a:t>nibh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84578" y="387437"/>
            <a:ext cx="7567613" cy="11818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dolor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. Nulla non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purus</a:t>
            </a:r>
            <a:r>
              <a:rPr lang="it-IT" sz="1400" b="0" dirty="0">
                <a:latin typeface="+mn-lt"/>
              </a:rPr>
              <a:t>, a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Pellentesque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arcu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sodales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pretium</a:t>
            </a:r>
            <a:r>
              <a:rPr lang="it-IT" sz="1400" b="0" dirty="0">
                <a:latin typeface="+mn-lt"/>
              </a:rPr>
              <a:t> non, pulvinar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odio. Cras </a:t>
            </a:r>
            <a:r>
              <a:rPr lang="it-IT" sz="1400" b="0" dirty="0" err="1">
                <a:latin typeface="+mn-lt"/>
              </a:rPr>
              <a:t>dictum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elit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adipiscing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hendrerit</a:t>
            </a:r>
            <a:r>
              <a:rPr lang="it-IT" sz="1400" b="0" dirty="0">
                <a:latin typeface="+mn-lt"/>
              </a:rPr>
              <a:t> a.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non </a:t>
            </a:r>
            <a:r>
              <a:rPr lang="it-IT" sz="1400" b="0" dirty="0" err="1">
                <a:latin typeface="+mn-lt"/>
              </a:rPr>
              <a:t>enim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suscipit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velit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Praesent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neque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turpis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tincidunt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nec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consectetur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eu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facilisis</a:t>
            </a:r>
            <a:r>
              <a:rPr lang="it-IT" sz="1400" b="0" dirty="0">
                <a:latin typeface="+mn-lt"/>
              </a:rPr>
              <a:t> a urna. </a:t>
            </a:r>
            <a:r>
              <a:rPr lang="it-IT" sz="1400" b="0" dirty="0" err="1">
                <a:latin typeface="+mn-lt"/>
              </a:rPr>
              <a:t>Vestibulum</a:t>
            </a:r>
            <a:r>
              <a:rPr lang="it-IT" sz="1400" b="0" dirty="0">
                <a:latin typeface="+mn-lt"/>
              </a:rPr>
              <a:t> ante </a:t>
            </a:r>
            <a:r>
              <a:rPr lang="it-IT" sz="1400" b="0" dirty="0" err="1">
                <a:latin typeface="+mn-lt"/>
              </a:rPr>
              <a:t>ipsum</a:t>
            </a:r>
            <a:r>
              <a:rPr lang="it-IT" sz="1400" b="0" dirty="0">
                <a:latin typeface="+mn-lt"/>
              </a:rPr>
              <a:t> primis in </a:t>
            </a:r>
            <a:r>
              <a:rPr lang="it-IT" sz="1400" b="0" dirty="0" err="1">
                <a:latin typeface="+mn-lt"/>
              </a:rPr>
              <a:t>faucibus</a:t>
            </a:r>
            <a:r>
              <a:rPr lang="it-IT" sz="1400" b="0" dirty="0">
                <a:latin typeface="+mn-lt"/>
              </a:rPr>
              <a:t> orci </a:t>
            </a:r>
            <a:r>
              <a:rPr lang="it-IT" sz="1400" b="0" dirty="0" err="1">
                <a:latin typeface="+mn-lt"/>
              </a:rPr>
              <a:t>luctus</a:t>
            </a:r>
            <a:r>
              <a:rPr lang="it-IT" sz="1400" b="0" dirty="0">
                <a:latin typeface="+mn-lt"/>
              </a:rPr>
              <a:t> et </a:t>
            </a:r>
            <a:r>
              <a:rPr lang="it-IT" sz="1400" b="0" dirty="0" err="1">
                <a:latin typeface="+mn-lt"/>
              </a:rPr>
              <a:t>ultrices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posuere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cubilia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Curae</a:t>
            </a:r>
            <a:r>
              <a:rPr lang="it-IT" sz="1400" b="0" dirty="0">
                <a:latin typeface="+mn-lt"/>
              </a:rPr>
              <a:t>; </a:t>
            </a: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tortor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dapibus</a:t>
            </a:r>
            <a:r>
              <a:rPr lang="it-IT" sz="1400" b="0" dirty="0">
                <a:latin typeface="+mn-lt"/>
              </a:rPr>
              <a:t> vitae </a:t>
            </a:r>
            <a:r>
              <a:rPr lang="it-IT" sz="1400" b="0" dirty="0" err="1">
                <a:latin typeface="+mn-lt"/>
              </a:rPr>
              <a:t>pharetra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sit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amet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laoreet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quis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nisi</a:t>
            </a:r>
            <a:r>
              <a:rPr lang="it-IT" sz="1400" b="0" dirty="0">
                <a:latin typeface="+mn-lt"/>
              </a:rPr>
              <a:t>. </a:t>
            </a:r>
            <a:endParaRPr lang="en-US" sz="1400" b="0" dirty="0">
              <a:latin typeface="+mn-l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4578" y="2643758"/>
            <a:ext cx="7567613" cy="2090789"/>
          </a:xfrm>
          <a:prstGeom prst="rect">
            <a:avLst/>
          </a:prstGeom>
        </p:spPr>
        <p:txBody>
          <a:bodyPr vert="horz" lIns="0" tIns="0" rIns="0" bIns="0"/>
          <a:lstStyle>
            <a:lvl1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it-IT" sz="1400" b="0" dirty="0" err="1">
                <a:latin typeface="+mn-lt"/>
              </a:rPr>
              <a:t>Nunc</a:t>
            </a:r>
            <a:r>
              <a:rPr lang="it-IT" sz="1400" b="0" dirty="0">
                <a:latin typeface="+mn-lt"/>
              </a:rPr>
              <a:t> ut eros </a:t>
            </a:r>
            <a:r>
              <a:rPr lang="it-IT" sz="1400" b="0" dirty="0" err="1">
                <a:latin typeface="+mn-lt"/>
              </a:rPr>
              <a:t>sed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metus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tempor</a:t>
            </a:r>
            <a:r>
              <a:rPr lang="it-IT" sz="1400" b="0" dirty="0">
                <a:latin typeface="+mn-lt"/>
              </a:rPr>
              <a:t> cursus. Morbi </a:t>
            </a:r>
            <a:r>
              <a:rPr lang="it-IT" sz="1400" b="0" dirty="0" err="1">
                <a:latin typeface="+mn-lt"/>
              </a:rPr>
              <a:t>faucibus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nibh</a:t>
            </a:r>
            <a:r>
              <a:rPr lang="it-IT" sz="1400" b="0" dirty="0">
                <a:latin typeface="+mn-lt"/>
              </a:rPr>
              <a:t> id </a:t>
            </a:r>
            <a:r>
              <a:rPr lang="it-IT" sz="1400" b="0" dirty="0" err="1">
                <a:latin typeface="+mn-lt"/>
              </a:rPr>
              <a:t>aliquet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pharetra</a:t>
            </a:r>
            <a:r>
              <a:rPr lang="it-IT" sz="1400" b="0" dirty="0">
                <a:latin typeface="+mn-lt"/>
              </a:rPr>
              <a:t>, </a:t>
            </a:r>
            <a:r>
              <a:rPr lang="it-IT" sz="1400" b="0" dirty="0" err="1">
                <a:latin typeface="+mn-lt"/>
              </a:rPr>
              <a:t>risus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nisl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aliquet</a:t>
            </a:r>
            <a:r>
              <a:rPr lang="it-IT" sz="1400" b="0" dirty="0">
                <a:latin typeface="+mn-lt"/>
              </a:rPr>
              <a:t> massa, </a:t>
            </a:r>
            <a:r>
              <a:rPr lang="it-IT" sz="1400" b="0" dirty="0" err="1">
                <a:latin typeface="+mn-lt"/>
              </a:rPr>
              <a:t>at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semper</a:t>
            </a:r>
            <a:r>
              <a:rPr lang="it-IT" sz="1400" b="0" dirty="0">
                <a:latin typeface="+mn-lt"/>
              </a:rPr>
              <a:t> magna </a:t>
            </a:r>
            <a:r>
              <a:rPr lang="it-IT" sz="1400" b="0" dirty="0" err="1">
                <a:latin typeface="+mn-lt"/>
              </a:rPr>
              <a:t>lorem</a:t>
            </a:r>
            <a:r>
              <a:rPr lang="it-IT" sz="1400" b="0" dirty="0">
                <a:latin typeface="+mn-lt"/>
              </a:rPr>
              <a:t> id </a:t>
            </a:r>
            <a:r>
              <a:rPr lang="it-IT" sz="1400" b="0" dirty="0" err="1">
                <a:latin typeface="+mn-lt"/>
              </a:rPr>
              <a:t>felis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Nullam</a:t>
            </a:r>
            <a:r>
              <a:rPr lang="it-IT" sz="1400" b="0" dirty="0">
                <a:latin typeface="+mn-lt"/>
              </a:rPr>
              <a:t> id ornare </a:t>
            </a:r>
            <a:r>
              <a:rPr lang="it-IT" sz="1400" b="0" dirty="0" err="1">
                <a:latin typeface="+mn-lt"/>
              </a:rPr>
              <a:t>quam</a:t>
            </a:r>
            <a:r>
              <a:rPr lang="it-IT" sz="1400" b="0" dirty="0">
                <a:latin typeface="+mn-lt"/>
              </a:rPr>
              <a:t>. Cras </a:t>
            </a:r>
            <a:r>
              <a:rPr lang="it-IT" sz="1400" b="0" dirty="0" err="1">
                <a:latin typeface="+mn-lt"/>
              </a:rPr>
              <a:t>vel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laoreet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metus</a:t>
            </a:r>
            <a:r>
              <a:rPr lang="it-IT" sz="1400" b="0" dirty="0">
                <a:latin typeface="+mn-lt"/>
              </a:rPr>
              <a:t>. </a:t>
            </a:r>
            <a:r>
              <a:rPr lang="it-IT" sz="1400" b="0" dirty="0" err="1">
                <a:latin typeface="+mn-lt"/>
              </a:rPr>
              <a:t>Mauris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mattis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tempor</a:t>
            </a:r>
            <a:r>
              <a:rPr lang="it-IT" sz="1400" b="0" dirty="0">
                <a:latin typeface="+mn-lt"/>
              </a:rPr>
              <a:t> </a:t>
            </a:r>
            <a:r>
              <a:rPr lang="it-IT" sz="1400" b="0" dirty="0" err="1">
                <a:latin typeface="+mn-lt"/>
              </a:rPr>
              <a:t>scelerisque</a:t>
            </a:r>
            <a:r>
              <a:rPr lang="it-IT" sz="1400" b="0" dirty="0">
                <a:latin typeface="+mn-lt"/>
              </a:rPr>
              <a:t>.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85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s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_whit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30500" cy="5143500"/>
          </a:xfrm>
          <a:prstGeom prst="rect">
            <a:avLst/>
          </a:prstGeom>
        </p:spPr>
      </p:pic>
      <p:pic>
        <p:nvPicPr>
          <p:cNvPr id="10" name="Picture 9" descr="logo_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8186" y="117566"/>
            <a:ext cx="1805800" cy="72232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230851" y="4650829"/>
            <a:ext cx="126697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solidFill>
                  <a:srgbClr val="FFFFFF"/>
                </a:solidFill>
                <a:latin typeface="Calibri"/>
                <a:ea typeface="+mn-ea"/>
              </a:rPr>
              <a:t>www.closer.pt</a:t>
            </a:r>
            <a:endParaRPr lang="en-US" sz="1600" b="1" dirty="0">
              <a:solidFill>
                <a:srgbClr val="FFFFFF"/>
              </a:solidFill>
              <a:latin typeface="Calibri"/>
              <a:ea typeface="+mn-e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47703" y="4744558"/>
            <a:ext cx="712382" cy="273050"/>
          </a:xfrm>
          <a:prstGeom prst="rect">
            <a:avLst/>
          </a:prstGeom>
          <a:solidFill>
            <a:srgbClr val="EF4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P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347075" y="4745038"/>
            <a:ext cx="712788" cy="273050"/>
          </a:xfrm>
          <a:prstGeom prst="rect">
            <a:avLst/>
          </a:prstGeom>
          <a:solidFill>
            <a:srgbClr val="EF4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PT"/>
          </a:p>
        </p:txBody>
      </p:sp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6754813" y="4594225"/>
            <a:ext cx="2028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pt-PT" b="1"/>
              <a:t>Closer</a:t>
            </a:r>
            <a:r>
              <a:rPr lang="pt-PT"/>
              <a:t> We Go Further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Nome Proposta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PT">
                <a:solidFill>
                  <a:srgbClr val="1D1D1C"/>
                </a:solidFill>
                <a:latin typeface="Calibri"/>
                <a:ea typeface="+mn-ea"/>
              </a:rPr>
              <a:t>201509 UNI02 Unicre – Aplicação de Gestão de Compras e Autorizações Pendentes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1443904-613A-4696-A4A4-C116B302EF8A}" type="slidenum">
              <a:rPr lang="pt-PT" smtClean="0">
                <a:solidFill>
                  <a:srgbClr val="1D1D1C"/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PT">
              <a:solidFill>
                <a:srgbClr val="1D1D1C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34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01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ogo_whit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27588"/>
            <a:ext cx="571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890962" y="1122515"/>
            <a:ext cx="7899325" cy="1996167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2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6675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5" descr="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27588"/>
            <a:ext cx="571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890962" y="1122515"/>
            <a:ext cx="7899325" cy="1996167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36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4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784578" y="384175"/>
            <a:ext cx="7566531" cy="447032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28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84578" y="980760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pt-PT"/>
              <a:t>Nome Proposta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Texto+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loudTag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976313"/>
            <a:ext cx="4605338" cy="3067050"/>
          </a:xfrm>
          <a:prstGeom prst="rect">
            <a:avLst/>
          </a:prstGeom>
          <a:noFill/>
          <a:ln w="38100" cap="sq">
            <a:solidFill>
              <a:srgbClr val="EF402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84579" y="980760"/>
            <a:ext cx="2347088" cy="3063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784578" y="384175"/>
            <a:ext cx="7566531" cy="447032"/>
          </a:xfrm>
          <a:prstGeom prst="rect">
            <a:avLst/>
          </a:prstGeom>
        </p:spPr>
        <p:txBody>
          <a:bodyPr vert="horz" wrap="square" lIns="0" tIns="0" rIns="0" bIns="0"/>
          <a:lstStyle>
            <a:lvl1pPr algn="l">
              <a:defRPr sz="2800" b="1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pt-PT"/>
              <a:t>Nome Proposta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udo_Texto+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loudTag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976313"/>
            <a:ext cx="4605338" cy="3067050"/>
          </a:xfrm>
          <a:prstGeom prst="rect">
            <a:avLst/>
          </a:prstGeom>
          <a:noFill/>
          <a:ln w="38100" cap="sq">
            <a:solidFill>
              <a:srgbClr val="EF402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84579" y="980760"/>
            <a:ext cx="2347088" cy="3063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pt-PT"/>
              <a:t>Nome Proposta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2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7288" y="1695450"/>
            <a:ext cx="6834187" cy="7651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spcBef>
                <a:spcPts val="0"/>
              </a:spcBef>
              <a:buNone/>
              <a:defRPr sz="1400" b="1" cap="all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spcBef>
                <a:spcPts val="0"/>
              </a:spcBef>
              <a:buNone/>
              <a:defRPr sz="1400" b="1" cap="all"/>
            </a:lvl2pPr>
            <a:lvl3pPr marL="914400" indent="0" algn="ctr">
              <a:spcBef>
                <a:spcPts val="0"/>
              </a:spcBef>
              <a:buNone/>
              <a:defRPr sz="1400" b="1" cap="all"/>
            </a:lvl3pPr>
            <a:lvl4pPr marL="1371600" indent="0" algn="ctr">
              <a:spcBef>
                <a:spcPts val="0"/>
              </a:spcBef>
              <a:buNone/>
              <a:defRPr sz="1400" b="1" cap="all"/>
            </a:lvl4pPr>
            <a:lvl5pPr marL="1828800" indent="0" algn="ctr">
              <a:spcBef>
                <a:spcPts val="0"/>
              </a:spcBef>
              <a:buNone/>
              <a:defRPr sz="1400" b="1" cap="all"/>
            </a:lvl5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84578" y="387437"/>
            <a:ext cx="7567613" cy="11818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84578" y="2643758"/>
            <a:ext cx="7567613" cy="2090789"/>
          </a:xfrm>
          <a:prstGeom prst="rect">
            <a:avLst/>
          </a:prstGeom>
        </p:spPr>
        <p:txBody>
          <a:bodyPr vert="horz" lIns="0" tIns="0" rIns="0" bIns="0"/>
          <a:lstStyle>
            <a:lvl1pPr marL="0" indent="108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  <a:defRPr sz="1400" u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pt-PT"/>
              <a:t>Nome Proposta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7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s">
    <p:bg>
      <p:bgPr>
        <a:solidFill>
          <a:srgbClr val="EF4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con_whit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30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logo_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55888"/>
            <a:ext cx="10112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891213" y="3197225"/>
            <a:ext cx="28924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200">
                <a:solidFill>
                  <a:schemeClr val="bg1"/>
                </a:solidFill>
              </a:rPr>
              <a:t>Av. Engenheiro Duarte Pacheco </a:t>
            </a:r>
          </a:p>
          <a:p>
            <a:pPr eaLnBrk="1" hangingPunct="1">
              <a:defRPr/>
            </a:pPr>
            <a:r>
              <a:rPr lang="pt-BR" sz="1200">
                <a:solidFill>
                  <a:schemeClr val="bg1"/>
                </a:solidFill>
              </a:rPr>
              <a:t>Torre 2, 14º- C</a:t>
            </a:r>
          </a:p>
          <a:p>
            <a:pPr eaLnBrk="1" hangingPunct="1">
              <a:defRPr/>
            </a:pPr>
            <a:r>
              <a:rPr lang="pt-BR" sz="1200">
                <a:solidFill>
                  <a:schemeClr val="bg1"/>
                </a:solidFill>
              </a:rPr>
              <a:t>1070-102 Lisboa</a:t>
            </a:r>
          </a:p>
          <a:p>
            <a:pPr eaLnBrk="1" hangingPunct="1">
              <a:defRPr/>
            </a:pPr>
            <a:r>
              <a:rPr lang="pt-BR" sz="1200">
                <a:solidFill>
                  <a:schemeClr val="bg1"/>
                </a:solidFill>
              </a:rPr>
              <a:t>Portugal</a:t>
            </a:r>
          </a:p>
          <a:p>
            <a:pPr eaLnBrk="1" hangingPunct="1">
              <a:defRPr/>
            </a:pPr>
            <a:endParaRPr lang="pt-BR" sz="120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en-US" sz="1200" b="1">
                <a:solidFill>
                  <a:schemeClr val="bg1"/>
                </a:solidFill>
              </a:rPr>
              <a:t>T. </a:t>
            </a:r>
            <a:r>
              <a:rPr lang="en-US" sz="1200">
                <a:solidFill>
                  <a:schemeClr val="bg1"/>
                </a:solidFill>
              </a:rPr>
              <a:t>(+351) 217 957 426</a:t>
            </a:r>
          </a:p>
          <a:p>
            <a:pPr eaLnBrk="1" hangingPunct="1">
              <a:defRPr/>
            </a:pPr>
            <a:r>
              <a:rPr lang="en-US" sz="1200" b="1">
                <a:solidFill>
                  <a:schemeClr val="bg1"/>
                </a:solidFill>
              </a:rPr>
              <a:t>E. </a:t>
            </a:r>
            <a:r>
              <a:rPr lang="en-US" sz="1200">
                <a:solidFill>
                  <a:schemeClr val="bg1"/>
                </a:solidFill>
              </a:rPr>
              <a:t>info@closer.pt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5891213" y="4651375"/>
            <a:ext cx="1266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600" b="1">
                <a:solidFill>
                  <a:srgbClr val="FFFFFF"/>
                </a:solidFill>
              </a:rPr>
              <a:t>www.closer.pt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347075" y="4745038"/>
            <a:ext cx="712788" cy="273050"/>
          </a:xfrm>
          <a:prstGeom prst="rect">
            <a:avLst/>
          </a:prstGeom>
          <a:solidFill>
            <a:srgbClr val="EF4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406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775" y="4876800"/>
            <a:ext cx="6808788" cy="1793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pt-PT"/>
              <a:t>Nome Proposta</a:t>
            </a:r>
            <a:endParaRPr lang="en-US"/>
          </a:p>
        </p:txBody>
      </p:sp>
      <p:pic>
        <p:nvPicPr>
          <p:cNvPr id="1027" name="Picture 6" descr="logo.pdf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27588"/>
            <a:ext cx="571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805" r:id="rId10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775" y="4876799"/>
            <a:ext cx="6808818" cy="1788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ea"/>
              </a:rPr>
              <a:t>Nome Proposta</a:t>
            </a:r>
            <a:endParaRPr lang="en-US" dirty="0">
              <a:ea typeface="+mn-ea"/>
            </a:endParaRPr>
          </a:p>
        </p:txBody>
      </p:sp>
      <p:pic>
        <p:nvPicPr>
          <p:cNvPr id="7" name="Picture 6" descr="logo.pdf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765" y="4827057"/>
            <a:ext cx="571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96" y="4570693"/>
            <a:ext cx="1744042" cy="2997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55750" y="3344886"/>
            <a:ext cx="7227888" cy="1042682"/>
          </a:xfrm>
        </p:spPr>
        <p:txBody>
          <a:bodyPr/>
          <a:lstStyle/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Closer Chat BOT 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of the Costumer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868" y="2609828"/>
            <a:ext cx="2077497" cy="2077497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3922272" y="1659283"/>
            <a:ext cx="4861366" cy="11945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e Seminário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Informática e de Computadores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P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83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578" y="453623"/>
            <a:ext cx="7566531" cy="574353"/>
          </a:xfrm>
        </p:spPr>
        <p:txBody>
          <a:bodyPr/>
          <a:lstStyle/>
          <a:p>
            <a:r>
              <a:rPr lang="pt-PT" sz="2400" b="0" dirty="0"/>
              <a:t>Arquitetura - </a:t>
            </a:r>
            <a:r>
              <a:rPr lang="en-US" sz="1800" b="0" dirty="0"/>
              <a:t>Plataforma modular composta por 3 componentes</a:t>
            </a:r>
            <a:br>
              <a:rPr lang="en-US" sz="1200" b="0" dirty="0"/>
            </a:br>
            <a:endParaRPr lang="en-US" sz="12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3" y="831207"/>
            <a:ext cx="8877257" cy="40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17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578" y="256854"/>
            <a:ext cx="7566531" cy="574353"/>
          </a:xfrm>
        </p:spPr>
        <p:txBody>
          <a:bodyPr/>
          <a:lstStyle/>
          <a:p>
            <a:r>
              <a:rPr lang="pt-PT" sz="2400" b="0" dirty="0"/>
              <a:t>Workflow</a:t>
            </a:r>
            <a:endParaRPr lang="en-US" sz="24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" y="745435"/>
            <a:ext cx="8134056" cy="41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3343"/>
            <a:ext cx="9144000" cy="64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32" y="-956982"/>
            <a:ext cx="9203232" cy="65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996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Marcador de Posição do Texto 2"/>
          <p:cNvSpPr txBox="1">
            <a:spLocks/>
          </p:cNvSpPr>
          <p:nvPr/>
        </p:nvSpPr>
        <p:spPr>
          <a:xfrm>
            <a:off x="784578" y="522499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200" b="1" dirty="0">
              <a:solidFill>
                <a:schemeClr val="bg1"/>
              </a:solidFill>
            </a:endParaRPr>
          </a:p>
          <a:p>
            <a:pPr algn="ctr"/>
            <a:r>
              <a:rPr lang="en-GB" sz="7200" b="1" dirty="0">
                <a:solidFill>
                  <a:schemeClr val="bg1"/>
                </a:solidFill>
              </a:rPr>
              <a:t>AuditBOT</a:t>
            </a:r>
            <a:endParaRPr lang="pt-PT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58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578" y="730497"/>
            <a:ext cx="7566531" cy="447032"/>
          </a:xfrm>
        </p:spPr>
        <p:txBody>
          <a:bodyPr/>
          <a:lstStyle/>
          <a:p>
            <a:r>
              <a:rPr lang="en-GB" sz="4000" dirty="0"/>
              <a:t>AuditBOT</a:t>
            </a:r>
            <a:endParaRPr lang="pt-PT" sz="400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>
          <a:xfrm>
            <a:off x="4472364" y="675688"/>
            <a:ext cx="2687827" cy="10036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PT" dirty="0"/>
              <a:t>Auditoria de chamadas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PT" dirty="0"/>
              <a:t>Atribuição de scores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PT" dirty="0"/>
              <a:t>Costumizável</a:t>
            </a: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7" y="2418432"/>
            <a:ext cx="2560506" cy="2294634"/>
          </a:xfrm>
          <a:prstGeom prst="rect">
            <a:avLst/>
          </a:prstGeom>
        </p:spPr>
      </p:pic>
      <p:sp>
        <p:nvSpPr>
          <p:cNvPr id="5" name="Marcador de Posição do Texto 9"/>
          <p:cNvSpPr txBox="1">
            <a:spLocks/>
          </p:cNvSpPr>
          <p:nvPr/>
        </p:nvSpPr>
        <p:spPr>
          <a:xfrm>
            <a:off x="263716" y="2818875"/>
            <a:ext cx="2653104" cy="125652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		</a:t>
            </a: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Bom dia!</a:t>
            </a:r>
            <a:b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 		Obrigado!</a:t>
            </a:r>
            <a:b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 		Por*a!</a:t>
            </a:r>
            <a:b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 		Disponha sempre!</a:t>
            </a:r>
            <a:b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 		(Último a falar)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72364" y="2795726"/>
            <a:ext cx="346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Cumprimento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Não falar ao mesmo tempo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Não deixar o cliente em silêncio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77617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Marcador de Posição do Texto 2"/>
          <p:cNvSpPr txBox="1">
            <a:spLocks/>
          </p:cNvSpPr>
          <p:nvPr/>
        </p:nvSpPr>
        <p:spPr>
          <a:xfrm>
            <a:off x="784577" y="267856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200" b="1" dirty="0">
              <a:solidFill>
                <a:schemeClr val="bg1"/>
              </a:solidFill>
            </a:endParaRPr>
          </a:p>
          <a:p>
            <a:pPr algn="ctr"/>
            <a:r>
              <a:rPr lang="en-GB" sz="7200" b="1" dirty="0">
                <a:solidFill>
                  <a:schemeClr val="bg1"/>
                </a:solidFill>
              </a:rPr>
              <a:t>VOC </a:t>
            </a:r>
            <a:br>
              <a:rPr lang="en-GB" sz="7200" b="1" dirty="0">
                <a:solidFill>
                  <a:schemeClr val="bg1"/>
                </a:solidFill>
              </a:rPr>
            </a:br>
            <a:r>
              <a:rPr lang="en-GB" sz="4800" b="1" dirty="0">
                <a:solidFill>
                  <a:schemeClr val="bg1"/>
                </a:solidFill>
              </a:rPr>
              <a:t>Um Produto</a:t>
            </a:r>
            <a:endParaRPr lang="pt-PT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9" y="567160"/>
            <a:ext cx="3311474" cy="17862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9" y="3415664"/>
            <a:ext cx="3931706" cy="13145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04" y="1276731"/>
            <a:ext cx="3171368" cy="21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Marcador de Posição do Texto 2"/>
          <p:cNvSpPr txBox="1">
            <a:spLocks/>
          </p:cNvSpPr>
          <p:nvPr/>
        </p:nvSpPr>
        <p:spPr>
          <a:xfrm>
            <a:off x="784577" y="267856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200" b="1" dirty="0">
              <a:solidFill>
                <a:schemeClr val="bg1"/>
              </a:solidFill>
            </a:endParaRPr>
          </a:p>
          <a:p>
            <a:pPr algn="ctr"/>
            <a:r>
              <a:rPr lang="en-GB" sz="7200" b="1" dirty="0">
                <a:solidFill>
                  <a:schemeClr val="bg1"/>
                </a:solidFill>
              </a:rPr>
              <a:t>VOC </a:t>
            </a:r>
            <a:br>
              <a:rPr lang="en-GB" sz="7200" b="1" dirty="0">
                <a:solidFill>
                  <a:schemeClr val="bg1"/>
                </a:solidFill>
              </a:rPr>
            </a:br>
            <a:r>
              <a:rPr lang="en-GB" sz="4800" b="1" dirty="0">
                <a:solidFill>
                  <a:schemeClr val="bg1"/>
                </a:solidFill>
              </a:rPr>
              <a:t>Prosperidade</a:t>
            </a:r>
            <a:endParaRPr lang="pt-PT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0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0" y="1258025"/>
            <a:ext cx="2259232" cy="22592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672" y="1113551"/>
            <a:ext cx="2916398" cy="29163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7" y="1113551"/>
            <a:ext cx="24384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0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344" y="-542383"/>
            <a:ext cx="9433367" cy="631347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5188" y="1864809"/>
            <a:ext cx="2892425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prstClr val="white"/>
                </a:solidFill>
                <a:latin typeface="Calibri"/>
                <a:ea typeface="+mn-ea"/>
              </a:rPr>
              <a:t> Arnaldo Tema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  <a:t> ISEL – </a:t>
            </a:r>
            <a:r>
              <a:rPr lang="en-US" sz="1200" b="1" dirty="0" err="1">
                <a:solidFill>
                  <a:prstClr val="white"/>
                </a:solidFill>
                <a:latin typeface="Calibri"/>
                <a:ea typeface="+mn-ea"/>
              </a:rPr>
              <a:t>Projeto</a:t>
            </a:r>
            <a: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  <a:t> e </a:t>
            </a:r>
            <a:r>
              <a:rPr lang="en-US" sz="1200" b="1" dirty="0" err="1">
                <a:solidFill>
                  <a:prstClr val="white"/>
                </a:solidFill>
                <a:latin typeface="Calibri"/>
                <a:ea typeface="+mn-ea"/>
              </a:rPr>
              <a:t>Seminário</a:t>
            </a:r>
            <a:b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</a:br>
            <a: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  <a:t> Closer ChatBOT – VOC</a:t>
            </a:r>
            <a:b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</a:br>
            <a:b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</a:br>
            <a:r>
              <a:rPr lang="en-US" sz="1200" b="1" dirty="0">
                <a:solidFill>
                  <a:prstClr val="white"/>
                </a:solidFill>
                <a:latin typeface="Calibri"/>
                <a:ea typeface="+mn-ea"/>
              </a:rPr>
              <a:t>Apresentação Individual</a:t>
            </a:r>
            <a:endParaRPr lang="en-US" sz="1200" dirty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585188" y="2941765"/>
            <a:ext cx="2892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200" dirty="0">
                <a:solidFill>
                  <a:schemeClr val="bg1"/>
                </a:solidFill>
              </a:rPr>
              <a:t>Maio, Lisboa, Portugal</a:t>
            </a:r>
          </a:p>
        </p:txBody>
      </p:sp>
    </p:spTree>
    <p:extLst>
      <p:ext uri="{BB962C8B-B14F-4D97-AF65-F5344CB8AC3E}">
        <p14:creationId xmlns:p14="http://schemas.microsoft.com/office/powerpoint/2010/main" val="25620846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2" descr="Cap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399"/>
            <a:ext cx="9266327" cy="522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95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24" y="-289368"/>
            <a:ext cx="10679575" cy="60072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>
          <a:xfrm>
            <a:off x="784578" y="522499"/>
            <a:ext cx="7567613" cy="3751262"/>
          </a:xfrm>
        </p:spPr>
        <p:txBody>
          <a:bodyPr/>
          <a:lstStyle/>
          <a:p>
            <a:pPr algn="ctr"/>
            <a:endParaRPr lang="en-GB" sz="7200" b="1" dirty="0">
              <a:solidFill>
                <a:schemeClr val="bg1"/>
              </a:solidFill>
            </a:endParaRPr>
          </a:p>
          <a:p>
            <a:pPr algn="ctr"/>
            <a:r>
              <a:rPr lang="en-GB" sz="7200" b="1" dirty="0" err="1">
                <a:solidFill>
                  <a:schemeClr val="bg1"/>
                </a:solidFill>
              </a:rPr>
              <a:t>Evalyze</a:t>
            </a:r>
            <a:endParaRPr lang="pt-PT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7" y="831207"/>
            <a:ext cx="9144000" cy="4411579"/>
          </a:xfrm>
          <a:prstGeom prst="rect">
            <a:avLst/>
          </a:prstGeom>
        </p:spPr>
      </p:pic>
      <p:sp>
        <p:nvSpPr>
          <p:cNvPr id="18" name="Marcador de Posição do Texto 17"/>
          <p:cNvSpPr>
            <a:spLocks noGrp="1"/>
          </p:cNvSpPr>
          <p:nvPr>
            <p:ph type="body" sz="quarter" idx="11"/>
          </p:nvPr>
        </p:nvSpPr>
        <p:spPr>
          <a:xfrm>
            <a:off x="529936" y="1976183"/>
            <a:ext cx="3509630" cy="1889761"/>
          </a:xfrm>
        </p:spPr>
        <p:txBody>
          <a:bodyPr/>
          <a:lstStyle/>
          <a:p>
            <a:r>
              <a:rPr lang="en-US" sz="1800" dirty="0"/>
              <a:t>O </a:t>
            </a:r>
            <a:r>
              <a:rPr lang="en-US" sz="1800" b="1" dirty="0"/>
              <a:t>Evalyze</a:t>
            </a:r>
            <a:r>
              <a:rPr lang="en-US" sz="1800" dirty="0"/>
              <a:t> </a:t>
            </a:r>
            <a:r>
              <a:rPr lang="pt-PT" sz="1800" dirty="0"/>
              <a:t>é uma plataforma inovadora que utiliza algoritmos de Inteligência Artificial e Analítica Avançada para distribuir, monitorar e otimizar automaticamente as tarefas de back office entre os operadores.</a:t>
            </a:r>
          </a:p>
        </p:txBody>
      </p:sp>
    </p:spTree>
    <p:extLst>
      <p:ext uri="{BB962C8B-B14F-4D97-AF65-F5344CB8AC3E}">
        <p14:creationId xmlns:p14="http://schemas.microsoft.com/office/powerpoint/2010/main" val="341641926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3" y="297617"/>
            <a:ext cx="5864571" cy="44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32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Marcador de Posição do Texto 2"/>
          <p:cNvSpPr txBox="1">
            <a:spLocks/>
          </p:cNvSpPr>
          <p:nvPr/>
        </p:nvSpPr>
        <p:spPr>
          <a:xfrm>
            <a:off x="784578" y="607691"/>
            <a:ext cx="7567613" cy="37512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200" b="1" dirty="0">
              <a:solidFill>
                <a:schemeClr val="bg1"/>
              </a:solidFill>
            </a:endParaRPr>
          </a:p>
          <a:p>
            <a:pPr algn="ctr"/>
            <a:r>
              <a:rPr lang="en-GB" sz="6000" b="1" dirty="0">
                <a:solidFill>
                  <a:schemeClr val="bg1"/>
                </a:solidFill>
              </a:rPr>
              <a:t>Voice of the costumer</a:t>
            </a:r>
            <a:endParaRPr lang="pt-PT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9"/>
          <p:cNvSpPr>
            <a:spLocks noGrp="1"/>
          </p:cNvSpPr>
          <p:nvPr>
            <p:ph type="body" sz="quarter" idx="11"/>
          </p:nvPr>
        </p:nvSpPr>
        <p:spPr>
          <a:xfrm>
            <a:off x="777734" y="1593662"/>
            <a:ext cx="7567613" cy="1287878"/>
          </a:xfrm>
        </p:spPr>
        <p:txBody>
          <a:bodyPr/>
          <a:lstStyle/>
          <a:p>
            <a:r>
              <a:rPr lang="en-GB" sz="2000" dirty="0"/>
              <a:t>Solução </a:t>
            </a:r>
            <a:r>
              <a:rPr lang="pt-PT" sz="2000" dirty="0"/>
              <a:t>que melhora o conhecimento do cliente sobre a comunicação do contact center através da identificação e análise de termos específicos, palavras-chave e frases dentro de qualquer interação de áudio ou texto.</a:t>
            </a:r>
            <a:br>
              <a:rPr lang="en-US" dirty="0"/>
            </a:br>
            <a:endParaRPr lang="pt-PT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4" y="420559"/>
            <a:ext cx="1744042" cy="29975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837" y="2846059"/>
            <a:ext cx="2209901" cy="1743076"/>
          </a:xfrm>
          <a:prstGeom prst="rect">
            <a:avLst/>
          </a:prstGeom>
        </p:spPr>
      </p:pic>
      <p:pic>
        <p:nvPicPr>
          <p:cNvPr id="1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594" y="2846059"/>
            <a:ext cx="2398850" cy="149928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006" y="2778442"/>
            <a:ext cx="1787225" cy="1601647"/>
          </a:xfrm>
          <a:prstGeom prst="rect">
            <a:avLst/>
          </a:prstGeom>
        </p:spPr>
      </p:pic>
      <p:sp>
        <p:nvSpPr>
          <p:cNvPr id="18" name="Marcador de Posição do Texto 9"/>
          <p:cNvSpPr txBox="1">
            <a:spLocks/>
          </p:cNvSpPr>
          <p:nvPr/>
        </p:nvSpPr>
        <p:spPr>
          <a:xfrm>
            <a:off x="7570051" y="3274721"/>
            <a:ext cx="1018573" cy="388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Solução!</a:t>
            </a:r>
            <a:endParaRPr lang="pt-PT" b="1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153" y="2846059"/>
            <a:ext cx="2894441" cy="1353151"/>
          </a:xfrm>
          <a:prstGeom prst="rect">
            <a:avLst/>
          </a:prstGeom>
        </p:spPr>
      </p:pic>
      <p:sp>
        <p:nvSpPr>
          <p:cNvPr id="20" name="Marcador de Posição do Texto 9"/>
          <p:cNvSpPr txBox="1">
            <a:spLocks/>
          </p:cNvSpPr>
          <p:nvPr/>
        </p:nvSpPr>
        <p:spPr>
          <a:xfrm>
            <a:off x="777733" y="1567891"/>
            <a:ext cx="7567613" cy="84958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Utiliza algoritmos especificamente desenvolvidos para converter </a:t>
            </a:r>
            <a:r>
              <a:rPr lang="pt-PT" sz="2000" dirty="0" err="1"/>
              <a:t>streams</a:t>
            </a:r>
            <a:r>
              <a:rPr lang="pt-PT" sz="2000" dirty="0"/>
              <a:t> de áudio em informação mensurável e analisável.</a:t>
            </a:r>
            <a:br>
              <a:rPr lang="en-US" dirty="0"/>
            </a:br>
            <a:endParaRPr lang="pt-PT" dirty="0"/>
          </a:p>
        </p:txBody>
      </p:sp>
      <p:sp>
        <p:nvSpPr>
          <p:cNvPr id="21" name="Marcador de Posição do Texto 9"/>
          <p:cNvSpPr txBox="1">
            <a:spLocks/>
          </p:cNvSpPr>
          <p:nvPr/>
        </p:nvSpPr>
        <p:spPr>
          <a:xfrm>
            <a:off x="777732" y="1537769"/>
            <a:ext cx="7567613" cy="84958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Aplicação</a:t>
            </a:r>
            <a:r>
              <a:rPr lang="en-GB" sz="2000" dirty="0"/>
              <a:t> modular </a:t>
            </a:r>
            <a:r>
              <a:rPr lang="en-GB" sz="2000" dirty="0" err="1"/>
              <a:t>acessível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qualquer</a:t>
            </a:r>
            <a:r>
              <a:rPr lang="en-GB" sz="2000" dirty="0"/>
              <a:t> </a:t>
            </a:r>
            <a:r>
              <a:rPr lang="en-GB" sz="2000" dirty="0" err="1"/>
              <a:t>altura</a:t>
            </a:r>
            <a:r>
              <a:rPr lang="en-GB" sz="2000" dirty="0"/>
              <a:t> e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qualquer</a:t>
            </a:r>
            <a:r>
              <a:rPr lang="en-GB" sz="2000" dirty="0"/>
              <a:t> </a:t>
            </a:r>
            <a:r>
              <a:rPr lang="en-GB" sz="2000" dirty="0" err="1"/>
              <a:t>lugar</a:t>
            </a:r>
            <a:r>
              <a:rPr lang="en-GB" sz="2000" dirty="0"/>
              <a:t>.</a:t>
            </a:r>
            <a:endParaRPr lang="pt-PT" dirty="0"/>
          </a:p>
        </p:txBody>
      </p:sp>
      <p:sp>
        <p:nvSpPr>
          <p:cNvPr id="22" name="Marcador de Posição do Texto 9"/>
          <p:cNvSpPr txBox="1">
            <a:spLocks/>
          </p:cNvSpPr>
          <p:nvPr/>
        </p:nvSpPr>
        <p:spPr>
          <a:xfrm>
            <a:off x="777734" y="1543347"/>
            <a:ext cx="7567613" cy="84958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u="none" kern="1200" baseline="0">
                <a:solidFill>
                  <a:schemeClr val="tx1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Solução Contact Center que irá melhorar dramaticamente a </a:t>
            </a:r>
            <a:r>
              <a:rPr lang="pt-PT" sz="2000" i="1" dirty="0"/>
              <a:t>knowledge</a:t>
            </a:r>
            <a:r>
              <a:rPr lang="pt-PT" sz="2000" dirty="0"/>
              <a:t> das empresas sobre os seus clientes, staff e processos.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2490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  <p:bldP spid="18" grpId="0"/>
      <p:bldP spid="20" grpId="0"/>
      <p:bldP spid="20" grpId="1"/>
      <p:bldP spid="21" grpId="0"/>
      <p:bldP spid="21" grpId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784440" y="456330"/>
            <a:ext cx="756252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PT" sz="24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MS PGothic"/>
              </a:rPr>
              <a:t>Contextualizador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96000" y="1394700"/>
            <a:ext cx="3336028" cy="34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5360" indent="-221400">
              <a:lnSpc>
                <a:spcPct val="150000"/>
              </a:lnSpc>
              <a:buBlip>
                <a:blip r:embed="rId2"/>
              </a:buBlip>
            </a:pP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Processar </a:t>
            </a:r>
            <a:r>
              <a:rPr lang="pt-PT" sz="1600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texto</a:t>
            </a: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 e atribuir labels: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FATURAÇÃO (63)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CANCELAMENTO (30)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RECLAMAÇÃO (24)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600" b="0" strike="noStrike" spc="-1" dirty="0">
                <a:solidFill>
                  <a:srgbClr val="1D1D1C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AVARIA (31)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4490977" y="1228680"/>
            <a:ext cx="4399223" cy="2290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P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Bom dia !Estou aqui para fazer uma reclamação e talvez achar uma solução; pois há mais de quatro meses que tenho enfrentado problemas com o serviço de </a:t>
            </a:r>
            <a:r>
              <a:rPr lang="pt-PT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telefone onde meu sinal de TV é cortado e sempre na fatura o valor vem cheio; mesmo com as constantes reclamações não é resolvido o problema; estou a mais de 45 dias sem o serviço de </a:t>
            </a:r>
            <a:r>
              <a:rPr lang="pt-PT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telefone e infelizmente </a:t>
            </a:r>
            <a:r>
              <a:rPr lang="pt-PT" sz="12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fatura veio com o valor cheio de 220 reais e alguns centavos e acho injusto ter que pagar por um serviço que </a:t>
            </a:r>
            <a:r>
              <a:rPr lang="pt-PT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nao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me foi oferecido de maneira adequada; sendo assim procuro a intermediação da </a:t>
            </a:r>
            <a:r>
              <a:rPr lang="pt-PT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anatel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junto a este problema; pois irei solicitar o cancelamento da </a:t>
            </a:r>
            <a:r>
              <a:rPr lang="pt-PT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</a:t>
            </a:r>
            <a:r>
              <a:rPr lang="pt-PT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PT" sz="12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r>
              <a:rPr lang="pt-P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”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5665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1"/>
    </p:bldLst>
  </p:timing>
</p:sld>
</file>

<file path=ppt/theme/theme1.xml><?xml version="1.0" encoding="utf-8"?>
<a:theme xmlns:a="http://schemas.openxmlformats.org/drawingml/2006/main" name="Office Theme">
  <a:themeElements>
    <a:clrScheme name="Closer 1">
      <a:dk1>
        <a:srgbClr val="1D1D1C"/>
      </a:dk1>
      <a:lt1>
        <a:sysClr val="window" lastClr="FFFFFF"/>
      </a:lt1>
      <a:dk2>
        <a:srgbClr val="D12827"/>
      </a:dk2>
      <a:lt2>
        <a:srgbClr val="D1D3D4"/>
      </a:lt2>
      <a:accent1>
        <a:srgbClr val="777877"/>
      </a:accent1>
      <a:accent2>
        <a:srgbClr val="AD2425"/>
      </a:accent2>
      <a:accent3>
        <a:srgbClr val="141313"/>
      </a:accent3>
      <a:accent4>
        <a:srgbClr val="8A1E1F"/>
      </a:accent4>
      <a:accent5>
        <a:srgbClr val="D63E32"/>
      </a:accent5>
      <a:accent6>
        <a:srgbClr val="E99277"/>
      </a:accent6>
      <a:hlink>
        <a:srgbClr val="D12827"/>
      </a:hlink>
      <a:folHlink>
        <a:srgbClr val="1D1D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loser 1">
      <a:dk1>
        <a:srgbClr val="1D1D1C"/>
      </a:dk1>
      <a:lt1>
        <a:sysClr val="window" lastClr="FFFFFF"/>
      </a:lt1>
      <a:dk2>
        <a:srgbClr val="D12827"/>
      </a:dk2>
      <a:lt2>
        <a:srgbClr val="D1D3D4"/>
      </a:lt2>
      <a:accent1>
        <a:srgbClr val="777877"/>
      </a:accent1>
      <a:accent2>
        <a:srgbClr val="AD2425"/>
      </a:accent2>
      <a:accent3>
        <a:srgbClr val="141313"/>
      </a:accent3>
      <a:accent4>
        <a:srgbClr val="8A1E1F"/>
      </a:accent4>
      <a:accent5>
        <a:srgbClr val="D63E32"/>
      </a:accent5>
      <a:accent6>
        <a:srgbClr val="E99277"/>
      </a:accent6>
      <a:hlink>
        <a:srgbClr val="D12827"/>
      </a:hlink>
      <a:folHlink>
        <a:srgbClr val="1D1D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loser 1">
    <a:dk1>
      <a:srgbClr val="1D1D1C"/>
    </a:dk1>
    <a:lt1>
      <a:sysClr val="window" lastClr="FFFFFF"/>
    </a:lt1>
    <a:dk2>
      <a:srgbClr val="D12827"/>
    </a:dk2>
    <a:lt2>
      <a:srgbClr val="D1D3D4"/>
    </a:lt2>
    <a:accent1>
      <a:srgbClr val="777877"/>
    </a:accent1>
    <a:accent2>
      <a:srgbClr val="AD2425"/>
    </a:accent2>
    <a:accent3>
      <a:srgbClr val="141313"/>
    </a:accent3>
    <a:accent4>
      <a:srgbClr val="8A1E1F"/>
    </a:accent4>
    <a:accent5>
      <a:srgbClr val="D63E32"/>
    </a:accent5>
    <a:accent6>
      <a:srgbClr val="E99277"/>
    </a:accent6>
    <a:hlink>
      <a:srgbClr val="D12827"/>
    </a:hlink>
    <a:folHlink>
      <a:srgbClr val="1D1D1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58510</TotalTime>
  <Words>297</Words>
  <Application>Microsoft Office PowerPoint</Application>
  <PresentationFormat>Apresentação no Ecrã (16:9)</PresentationFormat>
  <Paragraphs>43</Paragraphs>
  <Slides>20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20</vt:i4>
      </vt:variant>
    </vt:vector>
  </HeadingPairs>
  <TitlesOfParts>
    <vt:vector size="29" baseType="lpstr">
      <vt:lpstr>MS PGothic</vt:lpstr>
      <vt:lpstr>Arial</vt:lpstr>
      <vt:lpstr>Calibri</vt:lpstr>
      <vt:lpstr>DejaVu Sans</vt:lpstr>
      <vt:lpstr>Segoe UI</vt:lpstr>
      <vt:lpstr>Segoe UI Light</vt:lpstr>
      <vt:lpstr>Wingdings</vt:lpstr>
      <vt:lpstr>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- Plataforma modular composta por 3 componentes </vt:lpstr>
      <vt:lpstr>Workflow</vt:lpstr>
      <vt:lpstr>Apresentação do PowerPoint</vt:lpstr>
      <vt:lpstr>Apresentação do PowerPoint</vt:lpstr>
      <vt:lpstr>Apresentação do PowerPoint</vt:lpstr>
      <vt:lpstr>AuditBOT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spirituc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HVR VetiClinic</dc:title>
  <dc:creator>Diogo Simões | Closer</dc:creator>
  <cp:keywords>HVR; Mobile; VetiClinic</cp:keywords>
  <cp:lastModifiedBy>Arnaldo Trindade</cp:lastModifiedBy>
  <cp:revision>1109</cp:revision>
  <cp:lastPrinted>2016-06-17T11:44:28Z</cp:lastPrinted>
  <dcterms:created xsi:type="dcterms:W3CDTF">2013-03-12T17:28:42Z</dcterms:created>
  <dcterms:modified xsi:type="dcterms:W3CDTF">2017-05-17T10:43:35Z</dcterms:modified>
  <cp:category>Mobile</cp:category>
</cp:coreProperties>
</file>